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31"/>
  </p:notesMasterIdLst>
  <p:handoutMasterIdLst>
    <p:handoutMasterId r:id="rId32"/>
  </p:handoutMasterIdLst>
  <p:sldIdLst>
    <p:sldId id="257" r:id="rId5"/>
    <p:sldId id="258" r:id="rId6"/>
    <p:sldId id="259" r:id="rId7"/>
    <p:sldId id="260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62" r:id="rId27"/>
    <p:sldId id="263" r:id="rId28"/>
    <p:sldId id="264" r:id="rId29"/>
    <p:sldId id="265" r:id="rId30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257"/>
            <p14:sldId id="258"/>
            <p14:sldId id="259"/>
            <p14:sldId id="26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9" autoAdjust="0"/>
    <p:restoredTop sz="94249" autoAdjust="0"/>
  </p:normalViewPr>
  <p:slideViewPr>
    <p:cSldViewPr snapToGrid="0">
      <p:cViewPr varScale="1">
        <p:scale>
          <a:sx n="81" d="100"/>
          <a:sy n="81" d="100"/>
        </p:scale>
        <p:origin x="739" y="53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7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79E69411-D4F4-409C-889B-DBC929DF3347}" type="slidenum">
              <a:rPr lang="en-US"/>
              <a:pPr/>
              <a:t>16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06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C32B6B5D-6240-427C-A741-EA37AE5126FE}" type="slidenum">
              <a:rPr lang="en-US"/>
              <a:pPr/>
              <a:t>17</a:t>
            </a:fld>
            <a:endParaRPr 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59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BC01AA72-C184-4086-B2CA-7526BE9C9842}" type="slidenum">
              <a:rPr lang="en-US"/>
              <a:pPr/>
              <a:t>18</a:t>
            </a:fld>
            <a:endParaRPr lang="en-US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51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A6596548-6633-4F68-9CFB-E29B2CC6D19B}" type="slidenum">
              <a:rPr lang="en-US"/>
              <a:pPr/>
              <a:t>19</a:t>
            </a:fld>
            <a:endParaRPr lang="en-US"/>
          </a:p>
        </p:txBody>
      </p:sp>
      <p:sp>
        <p:nvSpPr>
          <p:cNvPr id="31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65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6128CEB1-0CF5-4C59-A7D7-432D9381E47B}" type="slidenum">
              <a:rPr lang="en-US"/>
              <a:pPr/>
              <a:t>20</a:t>
            </a:fld>
            <a:endParaRPr lang="en-US"/>
          </a:p>
        </p:txBody>
      </p:sp>
      <p:sp>
        <p:nvSpPr>
          <p:cNvPr id="31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05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B1E9F16C-242A-45FB-A5D2-8B3FAA38959C}" type="slidenum">
              <a:rPr lang="en-US"/>
              <a:pPr/>
              <a:t>21</a:t>
            </a:fld>
            <a:endParaRPr lang="en-US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17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CA990497-F5D4-4087-9EAA-E565A7932866}" type="slidenum">
              <a:rPr lang="en-US"/>
              <a:pPr/>
              <a:t>22</a:t>
            </a:fld>
            <a:endParaRPr lang="en-US"/>
          </a:p>
        </p:txBody>
      </p:sp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1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9A4A357B-1151-4FCD-9A20-1D70C8D199FB}" type="slidenum">
              <a:rPr lang="en-US"/>
              <a:pPr/>
              <a:t>5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67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DA27EB1F-9399-460F-AD16-DE3F5B4BEF79}" type="slidenum">
              <a:rPr lang="en-US"/>
              <a:pPr/>
              <a:t>6</a:t>
            </a:fld>
            <a:endParaRPr lang="en-US"/>
          </a:p>
        </p:txBody>
      </p:sp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33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73F5684D-FDA5-4C54-8119-A614B7FEEDF4}" type="slidenum">
              <a:rPr lang="en-US"/>
              <a:pPr/>
              <a:t>7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14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8FC015C4-6941-4107-B4BD-E5955E6C0238}" type="slidenum">
              <a:rPr lang="en-US"/>
              <a:pPr/>
              <a:t>8</a:t>
            </a:fld>
            <a:endParaRPr lang="en-US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70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DCD23A83-1ACA-4CF4-B603-3C20A9BC959C}" type="slidenum">
              <a:rPr lang="en-US"/>
              <a:pPr/>
              <a:t>9</a:t>
            </a:fld>
            <a:endParaRPr lang="en-US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59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2FD0FC72-4CB1-4757-8A48-3E4A158F6892}" type="slidenum">
              <a:rPr lang="en-US"/>
              <a:pPr/>
              <a:t>10</a:t>
            </a:fld>
            <a:endParaRPr lang="en-US"/>
          </a:p>
        </p:txBody>
      </p:sp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39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CB8F58ED-BF17-4E4F-B0DC-F85D5547EFD8}" type="slidenum">
              <a:rPr lang="en-US"/>
              <a:pPr/>
              <a:t>11</a:t>
            </a:fld>
            <a:endParaRPr lang="en-US"/>
          </a:p>
        </p:txBody>
      </p:sp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53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9A63C51F-4A86-4B25-8C34-8BCBC95D4884}" type="slidenum">
              <a:rPr lang="en-US"/>
              <a:pPr/>
              <a:t>15</a:t>
            </a:fld>
            <a:endParaRPr 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00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2884E60-9935-4C94-C83F-8A17E29F92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864" y="50215"/>
            <a:ext cx="1472133" cy="1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FC5C-89B3-91B4-DDDF-8061B1B39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55302-5D4A-37B8-AB30-349CD13927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08BD9-AC63-2D50-3B12-FBC0E860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4762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565178-4E2E-92E2-03AB-296C334921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270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6537B-1220-BFD8-2AEA-74EE880403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941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2FF7B-3D38-87EF-79B8-141215463E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941" y="-2786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28F42-C4BB-5CCC-D37C-2FD6EBCA05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72B7E-8446-C266-C188-6F26B42EE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3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90AB1-350E-8302-6236-A81641023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5A9F8-B4CB-884F-BB69-658179636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47D7A-CB0C-0E87-02A2-46AE102DCC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21437" y="75543"/>
            <a:ext cx="1470560" cy="13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AE6E-66E6-0CBA-0535-F1CCF409B9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69447-BE09-A312-A5E4-D814D1507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4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88DC6-2D85-73C6-311B-D8A082496E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C3883-F038-23D4-CBA3-04C862509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39C9D-F543-7E39-E1A1-67A1187E7C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16058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DB65F-FE40-D9F7-738B-AE427EA54D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1176" y="-24446"/>
            <a:ext cx="1140823" cy="11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D02F6-DCF7-DAE9-85B9-9944F944B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4D3AD-E4A5-21C8-8BDB-5FBA46C3F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0366" y="1"/>
            <a:ext cx="1101634" cy="11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678C3-56FB-0508-5AED-AC1CEF948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C1D59-3DB1-49A4-7834-D463A1612B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1FD8D-A7D1-E632-498D-A2DEBD80C6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73967" y="-84512"/>
            <a:ext cx="1487553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83A5E-8B19-310B-8AE5-29459F822C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0216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3B8D9-BACD-B1A6-EFCF-E4175989D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68" y="1"/>
            <a:ext cx="1152941" cy="1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61A15-FF3E-D475-68D5-CEA211DFF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6172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1E25A-8699-3AD3-4EBB-7E4469BBD5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5316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8B768-EAD6-3CC0-C557-D8E57DA6B6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0792-A42D-30B8-6682-4417A44B76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188720" cy="12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3A347-BE8E-B62F-9E30-DC6F03276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2540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CF1D4-4F14-1861-0384-12994591C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1CA2F-924E-AE11-12BB-ABBEC20B85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8200" y="44964"/>
            <a:ext cx="1193800" cy="1108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9AD8-8822-D85D-0707-FBEEC8E087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4124" y="3960"/>
            <a:ext cx="1194765" cy="11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0F3F0-0B2A-30F2-5108-FBA2B74842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4514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84D95-A3AF-8F02-0DE3-9E8837F3AA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9812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914400" y="41148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914400" y="6324600"/>
            <a:ext cx="9042400" cy="25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9020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914400" y="6324600"/>
            <a:ext cx="9042400" cy="25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062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E0CE-D09D-13D8-9868-3B5B197D0F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9183" y="62243"/>
            <a:ext cx="1262817" cy="11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C693C5-DD98-AC19-3152-F9560029DF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2264" y="28577"/>
            <a:ext cx="1194920" cy="1109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7948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FBDFD6-79DA-D6BE-0448-96C8DCC17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47948"/>
            <a:ext cx="1194920" cy="1109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F7E10-430C-4E25-987A-D9E8ADAA77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370A5-1740-3ABE-F0A5-C7BCD001E4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  <p:sldLayoutId id="2147483759" r:id="rId42"/>
    <p:sldLayoutId id="2147483760" r:id="rId4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00" y="3562815"/>
            <a:ext cx="6769100" cy="17526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Week 4: Relational Database</a:t>
            </a:r>
          </a:p>
          <a:p>
            <a:r>
              <a:rPr lang="en-US">
                <a:latin typeface="Arial" charset="0"/>
              </a:rPr>
              <a:t>(Part 1)</a:t>
            </a:r>
            <a:endParaRPr lang="en-US"/>
          </a:p>
          <a:p>
            <a:endParaRPr lang="en-US" dirty="0"/>
          </a:p>
        </p:txBody>
      </p:sp>
      <p:sp>
        <p:nvSpPr>
          <p:cNvPr id="5" name="Text Box 6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3913188" y="2241361"/>
            <a:ext cx="67548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800" dirty="0"/>
              <a:t>Database Systems</a:t>
            </a:r>
          </a:p>
          <a:p>
            <a:r>
              <a:rPr lang="en-US" sz="1400"/>
              <a:t>AICT005-4-1-Database Systems (version1)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2729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1143000"/>
          </a:xfrm>
        </p:spPr>
        <p:txBody>
          <a:bodyPr/>
          <a:lstStyle/>
          <a:p>
            <a:r>
              <a:rPr lang="en-US"/>
              <a:t>Keys</a:t>
            </a:r>
          </a:p>
        </p:txBody>
      </p:sp>
      <p:sp>
        <p:nvSpPr>
          <p:cNvPr id="159749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828800"/>
            <a:ext cx="7772400" cy="4114800"/>
          </a:xfrm>
        </p:spPr>
        <p:txBody>
          <a:bodyPr>
            <a:normAutofit/>
          </a:bodyPr>
          <a:lstStyle/>
          <a:p>
            <a:r>
              <a:rPr lang="en-US"/>
              <a:t>Consists of one or more attributes that determine other attributes</a:t>
            </a:r>
          </a:p>
          <a:p>
            <a:r>
              <a:rPr lang="en-US"/>
              <a:t>Primary key (PK) is an attribute (or a combination of attributes) that uniquely identifies any given entity (row)</a:t>
            </a:r>
          </a:p>
          <a:p>
            <a:r>
              <a:rPr lang="en-US"/>
              <a:t>Key’s role is based on determination</a:t>
            </a:r>
          </a:p>
          <a:p>
            <a:pPr lvl="1"/>
            <a:r>
              <a:rPr lang="en-US"/>
              <a:t>If you know the value of attribute A, you can look up (determine) the value of attribute B</a:t>
            </a:r>
          </a:p>
        </p:txBody>
      </p:sp>
    </p:spTree>
    <p:extLst>
      <p:ext uri="{BB962C8B-B14F-4D97-AF65-F5344CB8AC3E}">
        <p14:creationId xmlns:p14="http://schemas.microsoft.com/office/powerpoint/2010/main" val="1496310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6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533400"/>
            <a:ext cx="7772400" cy="1143000"/>
          </a:xfrm>
        </p:spPr>
        <p:txBody>
          <a:bodyPr/>
          <a:lstStyle/>
          <a:p>
            <a:r>
              <a:rPr lang="en-US"/>
              <a:t>Keys (continued)</a:t>
            </a:r>
          </a:p>
        </p:txBody>
      </p:sp>
      <p:sp>
        <p:nvSpPr>
          <p:cNvPr id="16691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828800"/>
            <a:ext cx="7772400" cy="4114800"/>
          </a:xfrm>
        </p:spPr>
        <p:txBody>
          <a:bodyPr>
            <a:normAutofit/>
          </a:bodyPr>
          <a:lstStyle/>
          <a:p>
            <a:r>
              <a:rPr lang="en-US" dirty="0"/>
              <a:t>Foreign key (FK) </a:t>
            </a:r>
          </a:p>
          <a:p>
            <a:pPr lvl="1"/>
            <a:r>
              <a:rPr lang="en-US" dirty="0"/>
              <a:t>An attribute whose values match primary key values in the related table</a:t>
            </a:r>
          </a:p>
          <a:p>
            <a:r>
              <a:rPr lang="en-US" dirty="0"/>
              <a:t>Referential integrity </a:t>
            </a:r>
          </a:p>
          <a:p>
            <a:pPr lvl="1"/>
            <a:r>
              <a:rPr lang="en-US" dirty="0"/>
              <a:t>FK contains a value that refers to an existing valid tuple (row) in another relation</a:t>
            </a:r>
          </a:p>
        </p:txBody>
      </p:sp>
    </p:spTree>
    <p:extLst>
      <p:ext uri="{BB962C8B-B14F-4D97-AF65-F5344CB8AC3E}">
        <p14:creationId xmlns:p14="http://schemas.microsoft.com/office/powerpoint/2010/main" val="984557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Candidate Key 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A Candidate Key can be any column or a combination of columns that can qualify as unique key in database. There can be multiple Candidate Keys in one table. Each Candidate Key can qualify as Primary Key.</a:t>
            </a:r>
          </a:p>
        </p:txBody>
      </p:sp>
    </p:spTree>
    <p:extLst>
      <p:ext uri="{BB962C8B-B14F-4D97-AF65-F5344CB8AC3E}">
        <p14:creationId xmlns:p14="http://schemas.microsoft.com/office/powerpoint/2010/main" val="86193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t="21887" r="46085" b="11698"/>
          <a:stretch/>
        </p:blipFill>
        <p:spPr bwMode="auto">
          <a:xfrm>
            <a:off x="2671310" y="143835"/>
            <a:ext cx="6177792" cy="647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7688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select Primary Key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select a key that does not contain NULL</a:t>
            </a:r>
          </a:p>
          <a:p>
            <a:r>
              <a:rPr lang="en-MY" dirty="0"/>
              <a:t>Select a key that is unique and does not repeat</a:t>
            </a:r>
          </a:p>
          <a:p>
            <a:r>
              <a:rPr lang="en-MY" dirty="0"/>
              <a:t>Make sure that Primary Key does not keep changing</a:t>
            </a:r>
          </a:p>
        </p:txBody>
      </p:sp>
    </p:spTree>
    <p:extLst>
      <p:ext uri="{BB962C8B-B14F-4D97-AF65-F5344CB8AC3E}">
        <p14:creationId xmlns:p14="http://schemas.microsoft.com/office/powerpoint/2010/main" val="181553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20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152400"/>
            <a:ext cx="7772400" cy="1143000"/>
          </a:xfrm>
        </p:spPr>
        <p:txBody>
          <a:bodyPr/>
          <a:lstStyle/>
          <a:p>
            <a:r>
              <a:rPr lang="en-US"/>
              <a:t>Keys (continued)</a:t>
            </a:r>
          </a:p>
        </p:txBody>
      </p:sp>
      <p:sp>
        <p:nvSpPr>
          <p:cNvPr id="162821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066800"/>
            <a:ext cx="777240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Nulls: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No data entry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Not permitted in primary key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Should be avoided in other attributes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Can represent</a:t>
            </a:r>
          </a:p>
          <a:p>
            <a:pPr lvl="2">
              <a:lnSpc>
                <a:spcPct val="90000"/>
              </a:lnSpc>
            </a:pPr>
            <a:r>
              <a:rPr lang="en-US"/>
              <a:t>An unknown attribute value</a:t>
            </a:r>
          </a:p>
          <a:p>
            <a:pPr lvl="2">
              <a:lnSpc>
                <a:spcPct val="90000"/>
              </a:lnSpc>
            </a:pPr>
            <a:r>
              <a:rPr lang="en-US"/>
              <a:t>A known, but missing, attribute value</a:t>
            </a:r>
          </a:p>
          <a:p>
            <a:pPr lvl="2">
              <a:lnSpc>
                <a:spcPct val="90000"/>
              </a:lnSpc>
            </a:pPr>
            <a:r>
              <a:rPr lang="en-US"/>
              <a:t>A “not applicable” condition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Can create problems when functions such as COUNT, AVERAGE, and SUM are used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Can create logical problems when relational tables are linked</a:t>
            </a:r>
          </a:p>
        </p:txBody>
      </p:sp>
    </p:spTree>
    <p:extLst>
      <p:ext uri="{BB962C8B-B14F-4D97-AF65-F5344CB8AC3E}">
        <p14:creationId xmlns:p14="http://schemas.microsoft.com/office/powerpoint/2010/main" val="1199245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4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1143000"/>
          </a:xfrm>
        </p:spPr>
        <p:txBody>
          <a:bodyPr/>
          <a:lstStyle/>
          <a:p>
            <a:r>
              <a:rPr lang="en-US"/>
              <a:t>Keys (continued)</a:t>
            </a:r>
          </a:p>
        </p:txBody>
      </p:sp>
      <p:sp>
        <p:nvSpPr>
          <p:cNvPr id="163845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524000"/>
            <a:ext cx="7772400" cy="4724400"/>
          </a:xfrm>
        </p:spPr>
        <p:txBody>
          <a:bodyPr>
            <a:normAutofit/>
          </a:bodyPr>
          <a:lstStyle/>
          <a:p>
            <a:r>
              <a:rPr lang="en-US"/>
              <a:t>Controlled redundancy:</a:t>
            </a:r>
          </a:p>
          <a:p>
            <a:pPr lvl="1"/>
            <a:r>
              <a:rPr lang="en-US"/>
              <a:t>Makes the relational database work</a:t>
            </a:r>
          </a:p>
          <a:p>
            <a:pPr lvl="1"/>
            <a:r>
              <a:rPr lang="en-US"/>
              <a:t>Tables within the database share common attributes that enable the tables to be linked together</a:t>
            </a:r>
          </a:p>
          <a:p>
            <a:pPr lvl="1"/>
            <a:r>
              <a:rPr lang="en-US"/>
              <a:t>Multiple occurrences of values in a table are not redundant when they are required to make the relationship work</a:t>
            </a:r>
          </a:p>
          <a:p>
            <a:pPr lvl="1"/>
            <a:r>
              <a:rPr lang="en-US"/>
              <a:t>Redundancy exists only when there is unnecessary duplication of attribute values</a:t>
            </a:r>
          </a:p>
        </p:txBody>
      </p:sp>
    </p:spTree>
    <p:extLst>
      <p:ext uri="{BB962C8B-B14F-4D97-AF65-F5344CB8AC3E}">
        <p14:creationId xmlns:p14="http://schemas.microsoft.com/office/powerpoint/2010/main" val="2029055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1143000"/>
          </a:xfrm>
        </p:spPr>
        <p:txBody>
          <a:bodyPr/>
          <a:lstStyle/>
          <a:p>
            <a:r>
              <a:rPr lang="en-US"/>
              <a:t>Keys (continued)</a:t>
            </a:r>
          </a:p>
        </p:txBody>
      </p:sp>
      <p:pic>
        <p:nvPicPr>
          <p:cNvPr id="164875" name="Picture 11" descr="Fig03-0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524000"/>
            <a:ext cx="8305800" cy="47577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739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533400"/>
            <a:ext cx="7772400" cy="1143000"/>
          </a:xfrm>
        </p:spPr>
        <p:txBody>
          <a:bodyPr/>
          <a:lstStyle/>
          <a:p>
            <a:r>
              <a:rPr lang="en-US"/>
              <a:t>Keys (continued)</a:t>
            </a:r>
          </a:p>
        </p:txBody>
      </p:sp>
      <p:pic>
        <p:nvPicPr>
          <p:cNvPr id="165899" name="Picture 11" descr="Fig03-0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0400" y="1981201"/>
            <a:ext cx="5791200" cy="35972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613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685800"/>
          </a:xfrm>
        </p:spPr>
        <p:txBody>
          <a:bodyPr>
            <a:normAutofit/>
          </a:bodyPr>
          <a:lstStyle/>
          <a:p>
            <a:r>
              <a:rPr lang="en-US"/>
              <a:t>Integrity Rules</a:t>
            </a:r>
          </a:p>
        </p:txBody>
      </p:sp>
      <p:pic>
        <p:nvPicPr>
          <p:cNvPr id="169997" name="Picture 13" descr="Tbl03-0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1295400"/>
            <a:ext cx="7543800" cy="49291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00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3665" y="1697038"/>
            <a:ext cx="8229600" cy="4525962"/>
          </a:xfrm>
        </p:spPr>
        <p:txBody>
          <a:bodyPr/>
          <a:lstStyle/>
          <a:p>
            <a:r>
              <a:rPr lang="en-US" dirty="0"/>
              <a:t>Relational table</a:t>
            </a:r>
          </a:p>
          <a:p>
            <a:r>
              <a:rPr lang="en-US" dirty="0"/>
              <a:t>Relational model components</a:t>
            </a:r>
          </a:p>
          <a:p>
            <a:r>
              <a:rPr lang="en-US" dirty="0"/>
              <a:t>Data integrity rules</a:t>
            </a:r>
          </a:p>
          <a:p>
            <a:r>
              <a:rPr lang="en-US" dirty="0"/>
              <a:t>Data dictionary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1867" y="346114"/>
            <a:ext cx="58464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Topic &amp; Structure of The Lesson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270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685800"/>
          </a:xfrm>
        </p:spPr>
        <p:txBody>
          <a:bodyPr>
            <a:normAutofit/>
          </a:bodyPr>
          <a:lstStyle/>
          <a:p>
            <a:r>
              <a:rPr lang="en-US"/>
              <a:t>Integrity Rules (continued)</a:t>
            </a:r>
          </a:p>
        </p:txBody>
      </p:sp>
      <p:pic>
        <p:nvPicPr>
          <p:cNvPr id="171022" name="Picture 14" descr="Fig03-0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0" y="1295400"/>
            <a:ext cx="7772400" cy="49799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945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Data Dictionary and System Catalog</a:t>
            </a:r>
          </a:p>
        </p:txBody>
      </p:sp>
      <p:sp>
        <p:nvSpPr>
          <p:cNvPr id="22835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Data dictionary </a:t>
            </a:r>
          </a:p>
          <a:p>
            <a:pPr lvl="1"/>
            <a:r>
              <a:rPr lang="en-US" sz="2200"/>
              <a:t>Provides detailed accounting of all tables found within the user/designer-created database</a:t>
            </a:r>
          </a:p>
          <a:p>
            <a:pPr lvl="1"/>
            <a:r>
              <a:rPr lang="en-US" sz="2200"/>
              <a:t>Contains (at least) all the attribute names and characteristics for each table in the system</a:t>
            </a:r>
          </a:p>
          <a:p>
            <a:pPr lvl="1"/>
            <a:r>
              <a:rPr lang="en-US" sz="2200"/>
              <a:t>Contains metadata—data about data</a:t>
            </a:r>
          </a:p>
          <a:p>
            <a:pPr lvl="1"/>
            <a:r>
              <a:rPr lang="en-US" sz="2200"/>
              <a:t>Sometimes described as “the database designer’s database” because it records the design decisions about tables and their structures</a:t>
            </a:r>
          </a:p>
        </p:txBody>
      </p:sp>
    </p:spTree>
    <p:extLst>
      <p:ext uri="{BB962C8B-B14F-4D97-AF65-F5344CB8AC3E}">
        <p14:creationId xmlns:p14="http://schemas.microsoft.com/office/powerpoint/2010/main" val="1733189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8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685800"/>
          </a:xfrm>
        </p:spPr>
        <p:txBody>
          <a:bodyPr>
            <a:normAutofit/>
          </a:bodyPr>
          <a:lstStyle/>
          <a:p>
            <a:r>
              <a:rPr lang="en-US"/>
              <a:t>A Sample Data Dictionary</a:t>
            </a:r>
          </a:p>
        </p:txBody>
      </p:sp>
      <p:pic>
        <p:nvPicPr>
          <p:cNvPr id="231436" name="Picture 12" descr="Tbl03-0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219201"/>
            <a:ext cx="8382000" cy="49831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471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candidate key?</a:t>
            </a:r>
          </a:p>
          <a:p>
            <a:r>
              <a:rPr lang="en-US" dirty="0"/>
              <a:t>What is a primary key?</a:t>
            </a:r>
          </a:p>
          <a:p>
            <a:r>
              <a:rPr lang="en-US" dirty="0"/>
              <a:t>What is a foreign key?</a:t>
            </a:r>
          </a:p>
          <a:p>
            <a:r>
              <a:rPr lang="en-US" dirty="0"/>
              <a:t>What is entity integrity?</a:t>
            </a:r>
          </a:p>
          <a:p>
            <a:r>
              <a:rPr lang="en-US" dirty="0"/>
              <a:t>What is referential integrity?</a:t>
            </a:r>
          </a:p>
          <a:p>
            <a:r>
              <a:rPr lang="en-US" dirty="0"/>
              <a:t>What is data dictionary?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/>
              <a:t>Quick Review Question</a:t>
            </a:r>
          </a:p>
        </p:txBody>
      </p:sp>
    </p:spTree>
    <p:extLst>
      <p:ext uri="{BB962C8B-B14F-4D97-AF65-F5344CB8AC3E}">
        <p14:creationId xmlns:p14="http://schemas.microsoft.com/office/powerpoint/2010/main" val="1110200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Tables are basic building blocks of a relational database</a:t>
            </a:r>
          </a:p>
          <a:p>
            <a:r>
              <a:rPr lang="en-US" sz="2400" dirty="0"/>
              <a:t>Keys are central to the use of relational tables</a:t>
            </a:r>
          </a:p>
          <a:p>
            <a:r>
              <a:rPr lang="en-US" sz="2400" dirty="0"/>
              <a:t>Keys define functional dependencies</a:t>
            </a:r>
          </a:p>
          <a:p>
            <a:pPr lvl="1"/>
            <a:r>
              <a:rPr lang="en-US" sz="2200" dirty="0"/>
              <a:t>Candidate key</a:t>
            </a:r>
          </a:p>
          <a:p>
            <a:pPr lvl="1"/>
            <a:r>
              <a:rPr lang="en-US" sz="2200" dirty="0"/>
              <a:t>Primary key</a:t>
            </a:r>
          </a:p>
          <a:p>
            <a:pPr lvl="1"/>
            <a:r>
              <a:rPr lang="en-US" sz="2200" dirty="0"/>
              <a:t>Secondary key</a:t>
            </a:r>
          </a:p>
          <a:p>
            <a:pPr lvl="1"/>
            <a:r>
              <a:rPr lang="en-US" sz="2200" dirty="0"/>
              <a:t>Foreign key</a:t>
            </a:r>
          </a:p>
          <a:p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88465" y="411164"/>
            <a:ext cx="7690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36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36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366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7095" y="569139"/>
            <a:ext cx="5623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Question and Answer Session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114801" y="22860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9600" dirty="0">
                <a:ea typeface="新細明體" pitchFamily="18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4501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types of relationship within the </a:t>
            </a:r>
            <a:r>
              <a:rPr lang="en-US"/>
              <a:t>relational model</a:t>
            </a:r>
            <a:endParaRPr lang="en-US" dirty="0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848067" y="569139"/>
            <a:ext cx="45047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u="sng" dirty="0">
                <a:solidFill>
                  <a:srgbClr val="003366"/>
                </a:solidFill>
              </a:rPr>
              <a:t>What we will cover next</a:t>
            </a:r>
            <a:endParaRPr lang="en-US" altLang="en-US" u="sng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13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At the end of this topic, You should be able to</a:t>
            </a:r>
          </a:p>
          <a:p>
            <a:pPr lvl="1"/>
            <a:r>
              <a:rPr lang="en-US" dirty="0"/>
              <a:t>Explain the relational model’s basic components </a:t>
            </a:r>
          </a:p>
          <a:p>
            <a:pPr lvl="1"/>
            <a:r>
              <a:rPr lang="en-US" dirty="0"/>
              <a:t>Explain how relations are organized in tables </a:t>
            </a:r>
          </a:p>
          <a:p>
            <a:pPr lvl="1"/>
            <a:r>
              <a:rPr lang="en-US" dirty="0"/>
              <a:t>Explain how data redundancy is handled in the relational database model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211536" y="350198"/>
            <a:ext cx="38363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21281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0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2000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Primary key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Foreign key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Candidate key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Attribute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domain</a:t>
            </a:r>
          </a:p>
          <a:p>
            <a:pPr lvl="1"/>
            <a:endParaRPr lang="en-US" altLang="en-US" sz="1600" b="1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1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2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r>
              <a:rPr lang="en-US"/>
              <a:t>A Logical View of Data</a:t>
            </a:r>
          </a:p>
        </p:txBody>
      </p:sp>
      <p:sp>
        <p:nvSpPr>
          <p:cNvPr id="155653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219200"/>
            <a:ext cx="7772400" cy="4114800"/>
          </a:xfrm>
        </p:spPr>
        <p:txBody>
          <a:bodyPr>
            <a:normAutofit/>
          </a:bodyPr>
          <a:lstStyle/>
          <a:p>
            <a:r>
              <a:rPr lang="en-US" dirty="0"/>
              <a:t>Relational model </a:t>
            </a:r>
          </a:p>
          <a:p>
            <a:pPr lvl="1"/>
            <a:r>
              <a:rPr lang="en-US" dirty="0"/>
              <a:t>Enables programmer to view data logically rather than physically</a:t>
            </a:r>
          </a:p>
          <a:p>
            <a:r>
              <a:rPr lang="en-US" dirty="0"/>
              <a:t>Table </a:t>
            </a:r>
          </a:p>
          <a:p>
            <a:pPr lvl="1"/>
            <a:r>
              <a:rPr lang="en-US" dirty="0"/>
              <a:t>Has advantages of structural and data independence</a:t>
            </a:r>
          </a:p>
          <a:p>
            <a:pPr lvl="1"/>
            <a:r>
              <a:rPr lang="en-US" dirty="0"/>
              <a:t>Resembles a file from conceptual point of view</a:t>
            </a:r>
          </a:p>
          <a:p>
            <a:pPr lvl="1"/>
            <a:r>
              <a:rPr lang="en-US" dirty="0"/>
              <a:t>Easier to understand than its hierarchical and network database predecessors</a:t>
            </a:r>
          </a:p>
        </p:txBody>
      </p:sp>
    </p:spTree>
    <p:extLst>
      <p:ext uri="{BB962C8B-B14F-4D97-AF65-F5344CB8AC3E}">
        <p14:creationId xmlns:p14="http://schemas.microsoft.com/office/powerpoint/2010/main" val="1921733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Tables and Their Characteristics</a:t>
            </a:r>
          </a:p>
        </p:txBody>
      </p:sp>
      <p:sp>
        <p:nvSpPr>
          <p:cNvPr id="15667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Table: two-dimensional structure composed of rows and columns</a:t>
            </a:r>
          </a:p>
          <a:p>
            <a:r>
              <a:rPr lang="en-US" dirty="0"/>
              <a:t>Contains group of related entities</a:t>
            </a:r>
            <a:r>
              <a:rPr lang="en-US" dirty="0">
                <a:sym typeface="Wingdings" pitchFamily="1" charset="2"/>
              </a:rPr>
              <a:t> = </a:t>
            </a:r>
            <a:r>
              <a:rPr lang="en-US" dirty="0"/>
              <a:t>an entity set</a:t>
            </a:r>
          </a:p>
          <a:p>
            <a:pPr lvl="1"/>
            <a:r>
              <a:rPr lang="en-US" dirty="0"/>
              <a:t>Terms entity set and table are often used interchangeably</a:t>
            </a:r>
          </a:p>
        </p:txBody>
      </p:sp>
    </p:spTree>
    <p:extLst>
      <p:ext uri="{BB962C8B-B14F-4D97-AF65-F5344CB8AC3E}">
        <p14:creationId xmlns:p14="http://schemas.microsoft.com/office/powerpoint/2010/main" val="2376410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Tables and Their Characteristics (continued)</a:t>
            </a:r>
          </a:p>
        </p:txBody>
      </p:sp>
      <p:sp>
        <p:nvSpPr>
          <p:cNvPr id="28365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Table also called a relation because the relational model’s creator, Codd, used the term relation as a synonym for table</a:t>
            </a:r>
          </a:p>
          <a:p>
            <a:r>
              <a:rPr lang="en-US"/>
              <a:t>Think of a table as a persistent relation:</a:t>
            </a:r>
          </a:p>
          <a:p>
            <a:pPr lvl="1"/>
            <a:r>
              <a:rPr lang="en-US"/>
              <a:t>A relation whose contents can be permanently saved for future use</a:t>
            </a:r>
          </a:p>
        </p:txBody>
      </p:sp>
    </p:spTree>
    <p:extLst>
      <p:ext uri="{BB962C8B-B14F-4D97-AF65-F5344CB8AC3E}">
        <p14:creationId xmlns:p14="http://schemas.microsoft.com/office/powerpoint/2010/main" val="103290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2209800" y="533400"/>
            <a:ext cx="7772400" cy="1143000"/>
          </a:xfrm>
        </p:spPr>
        <p:txBody>
          <a:bodyPr>
            <a:normAutofit/>
          </a:bodyPr>
          <a:lstStyle/>
          <a:p>
            <a:r>
              <a:rPr lang="en-US"/>
              <a:t>Tables and Their Characteristics (continued)</a:t>
            </a:r>
          </a:p>
        </p:txBody>
      </p:sp>
      <p:pic>
        <p:nvPicPr>
          <p:cNvPr id="157719" name="Picture 23" descr="Tbl03-0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676400"/>
            <a:ext cx="8077200" cy="4343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20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/>
          <a:lstStyle/>
          <a:p>
            <a:r>
              <a:rPr lang="en-US" sz="2800"/>
              <a:t>Tables and Their Characteristics (continued)</a:t>
            </a:r>
          </a:p>
        </p:txBody>
      </p:sp>
      <p:pic>
        <p:nvPicPr>
          <p:cNvPr id="158731" name="Picture 11" descr="Fig03-0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371600"/>
            <a:ext cx="8077200" cy="4724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733109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1614</TotalTime>
  <Pages>11</Pages>
  <Words>731</Words>
  <Application>Microsoft Office PowerPoint</Application>
  <PresentationFormat>Widescreen</PresentationFormat>
  <Paragraphs>119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Montserrat</vt:lpstr>
      <vt:lpstr>PT Sans</vt:lpstr>
      <vt:lpstr>UCTI-Template-foundation-level</vt:lpstr>
      <vt:lpstr>Database Systems AICT005-4-1-Database Systems (version1)</vt:lpstr>
      <vt:lpstr>Topic &amp; Structure of The Lesson</vt:lpstr>
      <vt:lpstr>Learning Outcomes</vt:lpstr>
      <vt:lpstr>Key Terms You Must Be Able To Use</vt:lpstr>
      <vt:lpstr>A Logical View of Data</vt:lpstr>
      <vt:lpstr>Tables and Their Characteristics</vt:lpstr>
      <vt:lpstr>Tables and Their Characteristics (continued)</vt:lpstr>
      <vt:lpstr>Tables and Their Characteristics (continued)</vt:lpstr>
      <vt:lpstr>Tables and Their Characteristics (continued)</vt:lpstr>
      <vt:lpstr>Keys</vt:lpstr>
      <vt:lpstr>Keys (continued)</vt:lpstr>
      <vt:lpstr>Candidate Key </vt:lpstr>
      <vt:lpstr>PowerPoint Presentation</vt:lpstr>
      <vt:lpstr>How to select Primary Key</vt:lpstr>
      <vt:lpstr>Keys (continued)</vt:lpstr>
      <vt:lpstr>Keys (continued)</vt:lpstr>
      <vt:lpstr>Keys (continued)</vt:lpstr>
      <vt:lpstr>Keys (continued)</vt:lpstr>
      <vt:lpstr>Integrity Rules</vt:lpstr>
      <vt:lpstr>Integrity Rules (continued)</vt:lpstr>
      <vt:lpstr>The Data Dictionary and System Catalog</vt:lpstr>
      <vt:lpstr>A Sample Data Dictionary</vt:lpstr>
      <vt:lpstr>Quick Review Question</vt:lpstr>
      <vt:lpstr>PowerPoint Presentation</vt:lpstr>
      <vt:lpstr>Question and Answer Session</vt:lpstr>
      <vt:lpstr>What we will cover next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Lai Chew Ping</cp:lastModifiedBy>
  <cp:revision>337</cp:revision>
  <cp:lastPrinted>2023-02-03T03:07:34Z</cp:lastPrinted>
  <dcterms:created xsi:type="dcterms:W3CDTF">2005-08-02T10:18:20Z</dcterms:created>
  <dcterms:modified xsi:type="dcterms:W3CDTF">2023-12-06T06:49:18Z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